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250"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C635D61-37C1-47E5-ABAA-060D7F046721}" type="datetimeFigureOut">
              <a:rPr lang="en-US" smtClean="0"/>
              <a:t>5/8/2012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EC6785D-0F23-4FD0-86F1-9A60AE72B1A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635D61-37C1-47E5-ABAA-060D7F046721}"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635D61-37C1-47E5-ABAA-060D7F046721}"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635D61-37C1-47E5-ABAA-060D7F046721}"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635D61-37C1-47E5-ABAA-060D7F046721}"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C6785D-0F23-4FD0-86F1-9A60AE72B1A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635D61-37C1-47E5-ABAA-060D7F046721}"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635D61-37C1-47E5-ABAA-060D7F046721}" type="datetimeFigureOut">
              <a:rPr lang="en-US" smtClean="0"/>
              <a:t>5/8/2012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635D61-37C1-47E5-ABAA-060D7F046721}" type="datetimeFigureOut">
              <a:rPr lang="en-US" smtClean="0"/>
              <a:t>5/8/2012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635D61-37C1-47E5-ABAA-060D7F046721}" type="datetimeFigureOut">
              <a:rPr lang="en-US" smtClean="0"/>
              <a:t>5/8/2012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635D61-37C1-47E5-ABAA-060D7F046721}"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C6785D-0F23-4FD0-86F1-9A60AE72B1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635D61-37C1-47E5-ABAA-060D7F046721}"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EC6785D-0F23-4FD0-86F1-9A60AE72B1A9}"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C635D61-37C1-47E5-ABAA-060D7F046721}" type="datetimeFigureOut">
              <a:rPr lang="en-US" smtClean="0"/>
              <a:t>5/8/2012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EC6785D-0F23-4FD0-86F1-9A60AE72B1A9}"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homeinsurance.com/home-insurance-101/what-is-personal-property-coverage.php" TargetMode="External"/><Relationship Id="rId2" Type="http://schemas.openxmlformats.org/officeDocument/2006/relationships/hyperlink" Target="http://homeinsurance.com/home-insurance-101/what-is-dwelling-coverage.php" TargetMode="External"/><Relationship Id="rId1" Type="http://schemas.openxmlformats.org/officeDocument/2006/relationships/slideLayout" Target="../slideLayouts/slideLayout2.xml"/><Relationship Id="rId4" Type="http://schemas.openxmlformats.org/officeDocument/2006/relationships/hyperlink" Target="http://homeinsurance.com/home-insurance-101/what-is-medical-payments-coverage.php"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homeinsurance.com/home-insurance-101/what-is-other-structures-coverage.php" TargetMode="External"/><Relationship Id="rId2" Type="http://schemas.openxmlformats.org/officeDocument/2006/relationships/hyperlink" Target="http://homeinsurance.com/home-insurance-101/what-is-personal-liability-protection-coverage.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duotone>
              <a:prstClr val="black"/>
              <a:schemeClr val="accent3">
                <a:tint val="45000"/>
                <a:satMod val="400000"/>
              </a:schemeClr>
            </a:duotone>
          </a:blip>
          <a:tile tx="0" ty="0" sx="50000" sy="50000" flip="none" algn="t"/>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Insurance			</a:t>
            </a:r>
            <a:endParaRPr lang="en-US" dirty="0"/>
          </a:p>
        </p:txBody>
      </p:sp>
      <p:sp>
        <p:nvSpPr>
          <p:cNvPr id="3" name="Subtitle 2"/>
          <p:cNvSpPr>
            <a:spLocks noGrp="1"/>
          </p:cNvSpPr>
          <p:nvPr>
            <p:ph type="subTitle" idx="1"/>
          </p:nvPr>
        </p:nvSpPr>
        <p:spPr/>
        <p:txBody>
          <a:bodyPr/>
          <a:lstStyle/>
          <a:p>
            <a:r>
              <a:rPr lang="en-US" dirty="0" smtClean="0"/>
              <a:t>By : Amerika Horton </a:t>
            </a:r>
            <a:endParaRPr lang="en-US" dirty="0"/>
          </a:p>
        </p:txBody>
      </p:sp>
    </p:spTree>
  </p:cSld>
  <p:clrMapOvr>
    <a:masterClrMapping/>
  </p:clrMapOvr>
  <p:transition>
    <p:wheel spokes="2"/>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Homeowners Insurance</a:t>
            </a:r>
            <a:endParaRPr lang="en-US" dirty="0"/>
          </a:p>
        </p:txBody>
      </p:sp>
      <p:sp>
        <p:nvSpPr>
          <p:cNvPr id="3" name="Content Placeholder 2"/>
          <p:cNvSpPr>
            <a:spLocks noGrp="1"/>
          </p:cNvSpPr>
          <p:nvPr>
            <p:ph idx="1"/>
          </p:nvPr>
        </p:nvSpPr>
        <p:spPr/>
        <p:txBody>
          <a:bodyPr/>
          <a:lstStyle/>
          <a:p>
            <a:r>
              <a:rPr lang="en-US" dirty="0" smtClean="0">
                <a:solidFill>
                  <a:schemeClr val="accent2">
                    <a:lumMod val="75000"/>
                  </a:schemeClr>
                </a:solidFill>
              </a:rPr>
              <a:t>I chose this type of insurance because mainly everyone who has a home should have this type of insurance on their house.</a:t>
            </a:r>
            <a:endParaRPr lang="en-US"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Six Types of Homeowners Insurance </a:t>
            </a:r>
            <a:endParaRPr lang="en-US" dirty="0"/>
          </a:p>
        </p:txBody>
      </p:sp>
      <p:sp>
        <p:nvSpPr>
          <p:cNvPr id="3" name="Content Placeholder 2"/>
          <p:cNvSpPr>
            <a:spLocks noGrp="1"/>
          </p:cNvSpPr>
          <p:nvPr>
            <p:ph idx="1"/>
          </p:nvPr>
        </p:nvSpPr>
        <p:spPr/>
        <p:txBody>
          <a:bodyPr>
            <a:normAutofit/>
          </a:bodyPr>
          <a:lstStyle/>
          <a:p>
            <a:r>
              <a:rPr lang="en-US" sz="1800" dirty="0" smtClean="0">
                <a:solidFill>
                  <a:schemeClr val="tx2">
                    <a:lumMod val="50000"/>
                  </a:schemeClr>
                </a:solidFill>
                <a:hlinkClick r:id="rId2"/>
              </a:rPr>
              <a:t>Dwelling</a:t>
            </a:r>
            <a:r>
              <a:rPr lang="en-US" sz="1800" dirty="0" smtClean="0"/>
              <a:t> </a:t>
            </a:r>
            <a:r>
              <a:rPr lang="en-US" sz="1800" dirty="0" smtClean="0">
                <a:solidFill>
                  <a:schemeClr val="accent2">
                    <a:lumMod val="75000"/>
                  </a:schemeClr>
                </a:solidFill>
              </a:rPr>
              <a:t>coverage protects against the damage and possible loss of your home’s structure in the event of a covered claim such as a hurricane, hail, lightening or fire. (Separate policies are needed for flood and earthquake insurance.) This portion of your policy pays to replace the structural components of your </a:t>
            </a:r>
            <a:r>
              <a:rPr lang="en-US" sz="1800" dirty="0" smtClean="0">
                <a:solidFill>
                  <a:schemeClr val="accent2">
                    <a:lumMod val="75000"/>
                  </a:schemeClr>
                </a:solidFill>
              </a:rPr>
              <a:t>home</a:t>
            </a:r>
          </a:p>
          <a:p>
            <a:r>
              <a:rPr lang="en-US" sz="1800" b="1" dirty="0" smtClean="0">
                <a:hlinkClick r:id="rId3"/>
              </a:rPr>
              <a:t>Personal Property</a:t>
            </a:r>
            <a:r>
              <a:rPr lang="en-US" sz="1800" dirty="0" smtClean="0"/>
              <a:t> </a:t>
            </a:r>
            <a:r>
              <a:rPr lang="en-US" sz="1800" dirty="0" smtClean="0">
                <a:solidFill>
                  <a:schemeClr val="accent2">
                    <a:lumMod val="75000"/>
                  </a:schemeClr>
                </a:solidFill>
              </a:rPr>
              <a:t>coverage is included in a standard home insurance policy and protects your personal items and household contents in the event they are stolen or destroyed by fire, hurricane or other peril covered in your policy. These items may include, but are not limited to, furniture, clothing, and sports equipment</a:t>
            </a:r>
            <a:r>
              <a:rPr lang="en-US" sz="1800" dirty="0" smtClean="0">
                <a:solidFill>
                  <a:schemeClr val="accent2">
                    <a:lumMod val="75000"/>
                  </a:schemeClr>
                </a:solidFill>
              </a:rPr>
              <a:t>.</a:t>
            </a:r>
          </a:p>
          <a:p>
            <a:r>
              <a:rPr lang="en-US" sz="1800" b="1" dirty="0" smtClean="0">
                <a:hlinkClick r:id="rId4"/>
              </a:rPr>
              <a:t>Medical Payments</a:t>
            </a:r>
            <a:r>
              <a:rPr lang="en-US" sz="1800" dirty="0" smtClean="0"/>
              <a:t> </a:t>
            </a:r>
            <a:r>
              <a:rPr lang="en-US" sz="1800" dirty="0" smtClean="0">
                <a:solidFill>
                  <a:schemeClr val="accent2">
                    <a:lumMod val="75000"/>
                  </a:schemeClr>
                </a:solidFill>
              </a:rPr>
              <a:t>coverage (often referred to as </a:t>
            </a:r>
            <a:r>
              <a:rPr lang="en-US" sz="1800" dirty="0" err="1" smtClean="0">
                <a:solidFill>
                  <a:schemeClr val="accent2">
                    <a:lumMod val="75000"/>
                  </a:schemeClr>
                </a:solidFill>
              </a:rPr>
              <a:t>MedPay</a:t>
            </a:r>
            <a:r>
              <a:rPr lang="en-US" sz="1800" dirty="0" smtClean="0">
                <a:solidFill>
                  <a:schemeClr val="accent2">
                    <a:lumMod val="75000"/>
                  </a:schemeClr>
                </a:solidFill>
              </a:rPr>
              <a:t>) helps cover medical expenses that you might be held responsible for due to an injury sustained on your property when there is no lawsuit</a:t>
            </a:r>
            <a:r>
              <a:rPr lang="en-US" sz="1800" dirty="0" smtClean="0">
                <a:solidFill>
                  <a:schemeClr val="accent2">
                    <a:lumMod val="75000"/>
                  </a:schemeClr>
                </a:solidFill>
              </a:rPr>
              <a:t>.</a:t>
            </a:r>
          </a:p>
          <a:p>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 what they cover</a:t>
            </a:r>
            <a:endParaRPr lang="en-US" dirty="0"/>
          </a:p>
        </p:txBody>
      </p:sp>
      <p:sp>
        <p:nvSpPr>
          <p:cNvPr id="3" name="Content Placeholder 2"/>
          <p:cNvSpPr>
            <a:spLocks noGrp="1"/>
          </p:cNvSpPr>
          <p:nvPr>
            <p:ph idx="1"/>
          </p:nvPr>
        </p:nvSpPr>
        <p:spPr/>
        <p:txBody>
          <a:bodyPr/>
          <a:lstStyle/>
          <a:p>
            <a:r>
              <a:rPr lang="en-US" sz="1800" b="1" dirty="0" smtClean="0">
                <a:hlinkClick r:id="rId2"/>
              </a:rPr>
              <a:t>Personal Liability Protection</a:t>
            </a:r>
            <a:r>
              <a:rPr lang="en-US" sz="1800" dirty="0" smtClean="0"/>
              <a:t> </a:t>
            </a:r>
            <a:r>
              <a:rPr lang="en-US" sz="1800" dirty="0" smtClean="0">
                <a:solidFill>
                  <a:schemeClr val="accent2">
                    <a:lumMod val="75000"/>
                  </a:schemeClr>
                </a:solidFill>
              </a:rPr>
              <a:t>covers you in the event that a lawsuit is presented against you or covered family members for bodily injury or property damage. Your pets are also included in this portion of your policy </a:t>
            </a:r>
            <a:r>
              <a:rPr lang="en-US" sz="1800" dirty="0" smtClean="0">
                <a:solidFill>
                  <a:schemeClr val="accent2">
                    <a:lumMod val="75000"/>
                  </a:schemeClr>
                </a:solidFill>
              </a:rPr>
              <a:t>protecting you </a:t>
            </a:r>
            <a:r>
              <a:rPr lang="en-US" sz="1800" dirty="0" smtClean="0">
                <a:solidFill>
                  <a:schemeClr val="accent2">
                    <a:lumMod val="75000"/>
                  </a:schemeClr>
                </a:solidFill>
              </a:rPr>
              <a:t>against bodily harm or property damage that they may cause to others</a:t>
            </a:r>
            <a:r>
              <a:rPr lang="en-US" dirty="0" smtClean="0">
                <a:solidFill>
                  <a:schemeClr val="accent2">
                    <a:lumMod val="75000"/>
                  </a:schemeClr>
                </a:solidFill>
              </a:rPr>
              <a:t>.</a:t>
            </a:r>
          </a:p>
          <a:p>
            <a:r>
              <a:rPr lang="en-US" sz="1800" b="1" dirty="0" smtClean="0">
                <a:hlinkClick r:id="rId3"/>
              </a:rPr>
              <a:t>Other Structures</a:t>
            </a:r>
            <a:r>
              <a:rPr lang="en-US" sz="1800" dirty="0" smtClean="0"/>
              <a:t> </a:t>
            </a:r>
            <a:r>
              <a:rPr lang="en-US" sz="1800" dirty="0" smtClean="0">
                <a:solidFill>
                  <a:schemeClr val="accent2">
                    <a:lumMod val="75000"/>
                  </a:schemeClr>
                </a:solidFill>
              </a:rPr>
              <a:t>that are protected by a standard home insurance policy are detached garages and other detached buildings on your property. The typical coverage for other structures is 10% of your dwelling coverage-although higher amounts may be purchased if </a:t>
            </a:r>
            <a:r>
              <a:rPr lang="en-US" sz="1800" dirty="0" smtClean="0">
                <a:solidFill>
                  <a:schemeClr val="accent2">
                    <a:lumMod val="75000"/>
                  </a:schemeClr>
                </a:solidFill>
              </a:rPr>
              <a:t>necessary</a:t>
            </a:r>
          </a:p>
          <a:p>
            <a:r>
              <a:rPr lang="en-US" sz="1800" b="1" dirty="0" smtClean="0">
                <a:hlinkClick r:id="rId3"/>
              </a:rPr>
              <a:t>Other Structures</a:t>
            </a:r>
            <a:r>
              <a:rPr lang="en-US" sz="1800" dirty="0" smtClean="0"/>
              <a:t> </a:t>
            </a:r>
            <a:r>
              <a:rPr lang="en-US" sz="1800" dirty="0" smtClean="0">
                <a:solidFill>
                  <a:schemeClr val="accent2">
                    <a:lumMod val="75000"/>
                  </a:schemeClr>
                </a:solidFill>
              </a:rPr>
              <a:t>that are protected by a standard home insurance policy are detached garages and other detached buildings on your property. The typical coverage for other structures is 10% of your dwelling coverage-although higher amounts may be purchased if necessary</a:t>
            </a:r>
            <a:endParaRPr lang="en-US" sz="1800" dirty="0">
              <a:solidFill>
                <a:schemeClr val="accent2">
                  <a:lumMod val="7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 Tom.</a:t>
            </a:r>
            <a:endParaRPr lang="en-US" dirty="0"/>
          </a:p>
        </p:txBody>
      </p:sp>
      <p:sp>
        <p:nvSpPr>
          <p:cNvPr id="3" name="Content Placeholder 2"/>
          <p:cNvSpPr>
            <a:spLocks noGrp="1"/>
          </p:cNvSpPr>
          <p:nvPr>
            <p:ph idx="1"/>
          </p:nvPr>
        </p:nvSpPr>
        <p:spPr/>
        <p:txBody>
          <a:bodyPr/>
          <a:lstStyle/>
          <a:p>
            <a:r>
              <a:rPr lang="en-US" dirty="0" smtClean="0">
                <a:solidFill>
                  <a:schemeClr val="accent2">
                    <a:lumMod val="75000"/>
                  </a:schemeClr>
                </a:solidFill>
              </a:rPr>
              <a:t>Tom is a 40 year old who is Married to Susan &amp; has two kids Jack &amp; Mary. Tom is a Doctor and is making about 100,000  a year. But is struggling to keep up with his school loans. Tom lives in Florida where there is a lot of tropical storms and hurricanes. And at the looks of things he cant afford getting his home wrecked and having to pay the whole thing.</a:t>
            </a:r>
            <a:endParaRPr lang="en-US" dirty="0">
              <a:solidFill>
                <a:schemeClr val="accent2">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Premium . </a:t>
            </a:r>
            <a:endParaRPr lang="en-US" dirty="0"/>
          </a:p>
        </p:txBody>
      </p:sp>
      <p:sp>
        <p:nvSpPr>
          <p:cNvPr id="3" name="Content Placeholder 2"/>
          <p:cNvSpPr>
            <a:spLocks noGrp="1"/>
          </p:cNvSpPr>
          <p:nvPr>
            <p:ph idx="1"/>
          </p:nvPr>
        </p:nvSpPr>
        <p:spPr/>
        <p:txBody>
          <a:bodyPr/>
          <a:lstStyle/>
          <a:p>
            <a:r>
              <a:rPr lang="en-US" dirty="0" smtClean="0">
                <a:solidFill>
                  <a:schemeClr val="accent2">
                    <a:lumMod val="75000"/>
                  </a:schemeClr>
                </a:solidFill>
              </a:rPr>
              <a:t> ?????</a:t>
            </a:r>
          </a:p>
          <a:p>
            <a:r>
              <a:rPr lang="en-US" dirty="0" smtClean="0">
                <a:solidFill>
                  <a:schemeClr val="accent2">
                    <a:lumMod val="75000"/>
                  </a:schemeClr>
                </a:solidFill>
              </a:rPr>
              <a:t>Can’t Find Out . . . .</a:t>
            </a:r>
            <a:endParaRPr lang="en-US" dirty="0">
              <a:solidFill>
                <a:schemeClr val="accent2">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Time . . .</a:t>
            </a:r>
            <a:endParaRPr lang="en-US" dirty="0"/>
          </a:p>
        </p:txBody>
      </p:sp>
      <p:sp>
        <p:nvSpPr>
          <p:cNvPr id="3" name="Content Placeholder 2"/>
          <p:cNvSpPr>
            <a:spLocks noGrp="1"/>
          </p:cNvSpPr>
          <p:nvPr>
            <p:ph idx="1"/>
          </p:nvPr>
        </p:nvSpPr>
        <p:spPr/>
        <p:txBody>
          <a:bodyPr/>
          <a:lstStyle/>
          <a:p>
            <a:r>
              <a:rPr lang="en-US" dirty="0" smtClean="0">
                <a:solidFill>
                  <a:schemeClr val="accent2">
                    <a:lumMod val="75000"/>
                  </a:schemeClr>
                </a:solidFill>
              </a:rPr>
              <a:t>Its currently Hurricane season , and the weather man is saying that a there will  be a category 5 hurricane coming next week . . . . .</a:t>
            </a:r>
          </a:p>
          <a:p>
            <a:r>
              <a:rPr lang="en-US" dirty="0" smtClean="0">
                <a:solidFill>
                  <a:schemeClr val="accent2">
                    <a:lumMod val="75000"/>
                  </a:schemeClr>
                </a:solidFill>
              </a:rPr>
              <a:t>The Hurricane comes and rips off Toms roof . . . </a:t>
            </a:r>
            <a:r>
              <a:rPr lang="en-US" dirty="0" err="1" smtClean="0">
                <a:solidFill>
                  <a:schemeClr val="accent2">
                    <a:lumMod val="75000"/>
                  </a:schemeClr>
                </a:solidFill>
              </a:rPr>
              <a:t>Luckly</a:t>
            </a:r>
            <a:r>
              <a:rPr lang="en-US" dirty="0" smtClean="0">
                <a:solidFill>
                  <a:schemeClr val="accent2">
                    <a:lumMod val="75000"/>
                  </a:schemeClr>
                </a:solidFill>
              </a:rPr>
              <a:t> Tom has Dwelling  Homeowners insurance. And They  pay 75% of the cost of Toms Roof replacement.</a:t>
            </a:r>
            <a:endParaRPr lang="en-US" dirty="0">
              <a:solidFill>
                <a:schemeClr val="accent2">
                  <a:lumMod val="75000"/>
                </a:schemeClr>
              </a:solidFill>
            </a:endParaRPr>
          </a:p>
        </p:txBody>
      </p:sp>
      <p:pic>
        <p:nvPicPr>
          <p:cNvPr id="4" name="Picture 3" descr="hurricane-ivan_200_600x450.jpg"/>
          <p:cNvPicPr>
            <a:picLocks noChangeAspect="1"/>
          </p:cNvPicPr>
          <p:nvPr/>
        </p:nvPicPr>
        <p:blipFill>
          <a:blip r:embed="rId2" cstate="print"/>
          <a:stretch>
            <a:fillRect/>
          </a:stretch>
        </p:blipFill>
        <p:spPr>
          <a:xfrm>
            <a:off x="533400" y="4724400"/>
            <a:ext cx="4572000" cy="1905000"/>
          </a:xfrm>
          <a:prstGeom prst="rect">
            <a:avLst/>
          </a:prstGeom>
        </p:spPr>
      </p:pic>
      <p:pic>
        <p:nvPicPr>
          <p:cNvPr id="6" name="Picture 5" descr="bp42.jpg"/>
          <p:cNvPicPr>
            <a:picLocks noChangeAspect="1"/>
          </p:cNvPicPr>
          <p:nvPr/>
        </p:nvPicPr>
        <p:blipFill>
          <a:blip r:embed="rId3" cstate="print"/>
          <a:stretch>
            <a:fillRect/>
          </a:stretch>
        </p:blipFill>
        <p:spPr>
          <a:xfrm>
            <a:off x="4953000" y="4419600"/>
            <a:ext cx="3848100" cy="21488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Homeeeee</a:t>
            </a:r>
            <a:r>
              <a:rPr lang="en-US" dirty="0" smtClean="0"/>
              <a:t> </a:t>
            </a:r>
            <a:r>
              <a:rPr lang="en-US" dirty="0" smtClean="0">
                <a:sym typeface="Wingdings" pitchFamily="2" charset="2"/>
              </a:rPr>
              <a:t></a:t>
            </a:r>
            <a:endParaRPr lang="en-US" dirty="0"/>
          </a:p>
        </p:txBody>
      </p:sp>
      <p:pic>
        <p:nvPicPr>
          <p:cNvPr id="4" name="Content Placeholder 3" descr="d713b38bd7c3b287529260ebc7613e28a344e7b8.jpg"/>
          <p:cNvPicPr>
            <a:picLocks noGrp="1" noChangeAspect="1"/>
          </p:cNvPicPr>
          <p:nvPr>
            <p:ph idx="1"/>
          </p:nvPr>
        </p:nvPicPr>
        <p:blipFill>
          <a:blip r:embed="rId2" cstate="print"/>
          <a:stretch>
            <a:fillRect/>
          </a:stretch>
        </p:blipFill>
        <p:spPr>
          <a:xfrm>
            <a:off x="838200" y="1752600"/>
            <a:ext cx="6187440" cy="4833938"/>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TotalTime>
  <Words>484</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Insurance   </vt:lpstr>
      <vt:lpstr>Homeowners Insurance</vt:lpstr>
      <vt:lpstr>Six Types of Homeowners Insurance </vt:lpstr>
      <vt:lpstr>&amp; what they cover</vt:lpstr>
      <vt:lpstr>Meet Tom.</vt:lpstr>
      <vt:lpstr>The Premium . </vt:lpstr>
      <vt:lpstr>Story Time . . .</vt:lpstr>
      <vt:lpstr>New Homeeeee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dc:title>
  <dc:creator>image</dc:creator>
  <cp:lastModifiedBy>image</cp:lastModifiedBy>
  <cp:revision>5</cp:revision>
  <dcterms:created xsi:type="dcterms:W3CDTF">2012-05-08T17:16:17Z</dcterms:created>
  <dcterms:modified xsi:type="dcterms:W3CDTF">2012-05-08T18:03:15Z</dcterms:modified>
</cp:coreProperties>
</file>